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6" r:id="rId4"/>
    <p:sldId id="258" r:id="rId5"/>
    <p:sldId id="265" r:id="rId6"/>
    <p:sldId id="259" r:id="rId7"/>
    <p:sldId id="264" r:id="rId8"/>
    <p:sldId id="260" r:id="rId9"/>
    <p:sldId id="261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60" d="100"/>
          <a:sy n="60" d="100"/>
        </p:scale>
        <p:origin x="-166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A18AAAC-F5F7-4E44-8C6F-7EBB1C6CE8B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US" sz="9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Do Now!</a:t>
            </a:r>
            <a:endParaRPr lang="en-US" sz="9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153400" cy="3851429"/>
          </a:xfrm>
        </p:spPr>
        <p:txBody>
          <a:bodyPr>
            <a:noAutofit/>
          </a:bodyPr>
          <a:lstStyle/>
          <a:p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does each letter in C.A.S.T. stand for?</a:t>
            </a:r>
            <a:b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n-US" sz="35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should you do for each letter?</a:t>
            </a:r>
            <a:b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n-US" sz="35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should a conclusion do?</a:t>
            </a:r>
          </a:p>
        </p:txBody>
      </p:sp>
    </p:spTree>
    <p:extLst>
      <p:ext uri="{BB962C8B-B14F-4D97-AF65-F5344CB8AC3E}">
        <p14:creationId xmlns:p14="http://schemas.microsoft.com/office/powerpoint/2010/main" val="3625082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024744" cy="1143000"/>
          </a:xfrm>
        </p:spPr>
        <p:txBody>
          <a:bodyPr>
            <a:noAutofit/>
          </a:bodyPr>
          <a:lstStyle/>
          <a:p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On Your Own…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Century Gothic" pitchFamily="34" charset="0"/>
              </a:rPr>
              <a:t>Write the Conclusion to your Definition Essay</a:t>
            </a:r>
            <a:br>
              <a:rPr lang="en-US" b="1" dirty="0" smtClean="0">
                <a:solidFill>
                  <a:schemeClr val="accent6"/>
                </a:solidFill>
                <a:latin typeface="Century Gothic" pitchFamily="34" charset="0"/>
              </a:rPr>
            </a:br>
            <a:endParaRPr lang="en-US" b="1" dirty="0" smtClean="0">
              <a:solidFill>
                <a:schemeClr val="accent6"/>
              </a:solidFill>
              <a:latin typeface="Century Gothic" pitchFamily="34" charset="0"/>
            </a:endParaRPr>
          </a:p>
          <a:p>
            <a:r>
              <a:rPr lang="en-US" b="1" dirty="0" smtClean="0">
                <a:solidFill>
                  <a:schemeClr val="accent6"/>
                </a:solidFill>
                <a:latin typeface="Century Gothic" pitchFamily="34" charset="0"/>
              </a:rPr>
              <a:t>Remember to Include: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300" b="1" dirty="0">
                <a:solidFill>
                  <a:srgbClr val="00B050"/>
                </a:solidFill>
                <a:latin typeface="Century Gothic" pitchFamily="34" charset="0"/>
              </a:rPr>
              <a:t>Review of three or four topic paragraphs</a:t>
            </a:r>
            <a:br>
              <a:rPr lang="en-US" sz="2300" b="1" dirty="0">
                <a:solidFill>
                  <a:srgbClr val="00B050"/>
                </a:solidFill>
                <a:latin typeface="Century Gothic" pitchFamily="34" charset="0"/>
              </a:rPr>
            </a:br>
            <a:r>
              <a:rPr lang="en-US" sz="2300" b="1" dirty="0">
                <a:solidFill>
                  <a:srgbClr val="00B050"/>
                </a:solidFill>
                <a:latin typeface="Century Gothic" pitchFamily="34" charset="0"/>
              </a:rPr>
              <a:t> (3-4 sentences</a:t>
            </a:r>
            <a:r>
              <a:rPr lang="en-US" sz="2300" b="1" dirty="0" smtClean="0">
                <a:solidFill>
                  <a:srgbClr val="00B050"/>
                </a:solidFill>
                <a:latin typeface="Century Gothic" pitchFamily="34" charset="0"/>
              </a:rPr>
              <a:t>)</a:t>
            </a:r>
            <a:endParaRPr lang="en-US" sz="2300" b="1" dirty="0">
              <a:solidFill>
                <a:srgbClr val="00B050"/>
              </a:solidFill>
              <a:latin typeface="Century Gothic" pitchFamily="34" charset="0"/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sz="23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Revisit thesis statement (1 sentence</a:t>
            </a:r>
            <a:r>
              <a:rPr lang="en-US" sz="23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en-US" sz="2300" b="1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sz="2300" b="1" dirty="0">
                <a:solidFill>
                  <a:schemeClr val="accent5"/>
                </a:solidFill>
                <a:latin typeface="Century Gothic" pitchFamily="34" charset="0"/>
              </a:rPr>
              <a:t>A So What? Statement</a:t>
            </a:r>
          </a:p>
          <a:p>
            <a:pPr marL="365760" lvl="1" indent="0">
              <a:buNone/>
            </a:pPr>
            <a:endParaRPr lang="en-US" b="1" dirty="0" smtClean="0">
              <a:latin typeface="Century Gothic" pitchFamily="34" charset="0"/>
            </a:endParaRPr>
          </a:p>
          <a:p>
            <a:pPr marL="68580" indent="0" algn="ctr">
              <a:buNone/>
            </a:pPr>
            <a:r>
              <a:rPr lang="en-US" sz="28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RE-READ / EDIT YOUR ENTIRE DRAFT &amp; TURN IT IN BEFORE YOU LEAVE!</a:t>
            </a:r>
          </a:p>
        </p:txBody>
      </p:sp>
    </p:spTree>
    <p:extLst>
      <p:ext uri="{BB962C8B-B14F-4D97-AF65-F5344CB8AC3E}">
        <p14:creationId xmlns:p14="http://schemas.microsoft.com/office/powerpoint/2010/main" val="2243563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INDEPENDENT READING</a:t>
            </a:r>
            <a:endParaRPr lang="en-US" sz="5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589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Conclusions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8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Grade Language Arts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636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Conclusion</a:t>
            </a:r>
            <a:endParaRPr lang="en-US" sz="8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259080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The concluding paragraph in an essay is the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last thing your reader takes </a:t>
            </a:r>
            <a:r>
              <a:rPr lang="en-US" sz="2800" b="1" u="sng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from your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essay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.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</a:br>
            <a:endParaRPr lang="en-US" sz="2800" b="1" dirty="0" smtClean="0">
              <a:solidFill>
                <a:schemeClr val="accent5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Try 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to make the reader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think in a new way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, feel emotional, or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feel enlightened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. </a:t>
            </a:r>
          </a:p>
        </p:txBody>
      </p:sp>
      <p:pic>
        <p:nvPicPr>
          <p:cNvPr id="1026" name="Picture 2" descr="http://thumbs.dreamstime.com/z/nerd-geek-thinking-clipart-picture-cartoon-character-359200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3" r="19822"/>
          <a:stretch/>
        </p:blipFill>
        <p:spPr bwMode="auto">
          <a:xfrm>
            <a:off x="7010399" y="3581401"/>
            <a:ext cx="1600201" cy="27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clipartpanda.com/authenticity-clipart-la_writin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86200"/>
            <a:ext cx="4724400" cy="250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060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 Should Be Included?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3434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Review of three or four </a:t>
            </a:r>
            <a:r>
              <a:rPr lang="en-US" sz="4000" b="1" u="sng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topic paragraphs</a:t>
            </a:r>
            <a:r>
              <a:rPr lang="en-US" sz="4000" b="1" dirty="0" smtClean="0">
                <a:solidFill>
                  <a:srgbClr val="00B050"/>
                </a:solidFill>
                <a:latin typeface="Century Gothic" pitchFamily="34" charset="0"/>
              </a:rPr>
              <a:t/>
            </a:r>
            <a:br>
              <a:rPr lang="en-US" sz="4000" b="1" dirty="0" smtClean="0">
                <a:solidFill>
                  <a:srgbClr val="00B050"/>
                </a:solidFill>
                <a:latin typeface="Century Gothic" pitchFamily="34" charset="0"/>
              </a:rPr>
            </a:br>
            <a:r>
              <a:rPr lang="en-US" sz="3500" b="1" i="1" dirty="0" smtClean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3500" b="1" i="1" dirty="0" smtClean="0">
                <a:solidFill>
                  <a:srgbClr val="7030A0"/>
                </a:solidFill>
                <a:latin typeface="Century Gothic" pitchFamily="34" charset="0"/>
              </a:rPr>
              <a:t>(3-4 sentences</a:t>
            </a:r>
            <a:r>
              <a:rPr lang="en-US" sz="3500" b="1" i="1" dirty="0" smtClean="0">
                <a:solidFill>
                  <a:srgbClr val="7030A0"/>
                </a:solidFill>
                <a:latin typeface="Century Gothic" pitchFamily="34" charset="0"/>
              </a:rPr>
              <a:t>)</a:t>
            </a:r>
          </a:p>
          <a:p>
            <a:pPr lvl="1"/>
            <a:r>
              <a:rPr lang="en-US" sz="4000" b="1" i="1" dirty="0" smtClean="0">
                <a:solidFill>
                  <a:srgbClr val="7030A0"/>
                </a:solidFill>
                <a:latin typeface="Century Gothic" pitchFamily="34" charset="0"/>
              </a:rPr>
              <a:t>Tell the reader what your paragraphs were about</a:t>
            </a:r>
            <a:r>
              <a:rPr lang="en-US" sz="2300" b="1" dirty="0" smtClean="0">
                <a:solidFill>
                  <a:srgbClr val="00B050"/>
                </a:solidFill>
                <a:latin typeface="Comic Sans MS" pitchFamily="66" charset="0"/>
              </a:rPr>
              <a:t/>
            </a:r>
            <a:br>
              <a:rPr lang="en-US" sz="2300" b="1" dirty="0" smtClean="0">
                <a:solidFill>
                  <a:srgbClr val="00B050"/>
                </a:solidFill>
                <a:latin typeface="Comic Sans MS" pitchFamily="66" charset="0"/>
              </a:rPr>
            </a:br>
            <a:endParaRPr lang="en-US" sz="2300" b="1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cdn.graphicsfactory.com/clip-art/image_files/image/5/725065-search3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014" y="4754588"/>
            <a:ext cx="1662386" cy="165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humbs.dreamstime.com/z/writing-icon-69348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5"/>
          <a:stretch/>
        </p:blipFill>
        <p:spPr bwMode="auto">
          <a:xfrm>
            <a:off x="4648200" y="4899373"/>
            <a:ext cx="1371600" cy="136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35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 Should Be Included?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343400"/>
          </a:xfrm>
        </p:spPr>
        <p:txBody>
          <a:bodyPr>
            <a:noAutofit/>
          </a:bodyPr>
          <a:lstStyle/>
          <a:p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Revisit </a:t>
            </a:r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thesis statement </a:t>
            </a:r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en-US" sz="3500" b="1" i="1" dirty="0" smtClean="0">
                <a:solidFill>
                  <a:srgbClr val="7030A0"/>
                </a:solidFill>
                <a:latin typeface="Century Gothic" pitchFamily="34" charset="0"/>
              </a:rPr>
              <a:t>(1 sentence)</a:t>
            </a:r>
          </a:p>
          <a:p>
            <a:pPr lvl="1">
              <a:buFont typeface="Wingdings" pitchFamily="2" charset="2"/>
              <a:buChar char="Ø"/>
            </a:pPr>
            <a:r>
              <a:rPr lang="en-US" sz="4000" b="1" i="1" u="sng" dirty="0" smtClean="0">
                <a:solidFill>
                  <a:srgbClr val="7030A0"/>
                </a:solidFill>
                <a:latin typeface="Century Gothic" pitchFamily="34" charset="0"/>
              </a:rPr>
              <a:t>Main Argument of your paper</a:t>
            </a:r>
            <a:r>
              <a:rPr lang="en-US" sz="25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25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</a:br>
            <a:endParaRPr lang="en-US" sz="25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2" descr="http://comps.canstockphoto.com/can-stock-photo_csp15438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157979"/>
            <a:ext cx="2286000" cy="181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heap.buyessay.org/blog/wp-content/uploads/2014/09/proofreading-ma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0000"/>
            <a:ext cx="172632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001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 Should Be Included?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343400"/>
          </a:xfrm>
        </p:spPr>
        <p:txBody>
          <a:bodyPr>
            <a:noAutofit/>
          </a:bodyPr>
          <a:lstStyle/>
          <a:p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A </a:t>
            </a:r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So What? Statement</a:t>
            </a:r>
          </a:p>
          <a:p>
            <a:pPr lvl="1">
              <a:buFont typeface="Wingdings" pitchFamily="2" charset="2"/>
              <a:buChar char="Ø"/>
            </a:pPr>
            <a:r>
              <a:rPr lang="en-US" sz="4000" b="1" i="1" dirty="0" smtClean="0">
                <a:solidFill>
                  <a:schemeClr val="accent5"/>
                </a:solidFill>
                <a:latin typeface="Century Gothic" pitchFamily="34" charset="0"/>
              </a:rPr>
              <a:t>Why should the reader care about your topic?</a:t>
            </a:r>
          </a:p>
          <a:p>
            <a:pPr lvl="1"/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Connect back to the reader</a:t>
            </a:r>
            <a:endParaRPr lang="en-US" sz="4000" b="1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2.bp.blogspot.com/-CiUPqSuUwl0/VC0-9DXp0II/AAAAAAAADWQ/b9L63JRkO94/s1600/school_reading_boy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95800"/>
            <a:ext cx="3886200" cy="214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s.clipartpanda.com/pencil-writing-on-paper-Pencil_Writing_On_Paper_Royalty_Free_Clipart_Picture_100825-155254-6580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4495800"/>
            <a:ext cx="1752599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350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Be Careful!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6172200" cy="4114800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7030A0"/>
                </a:solidFill>
                <a:latin typeface="Century Gothic" pitchFamily="34" charset="0"/>
              </a:rPr>
              <a:t>Choose the ending </a:t>
            </a:r>
            <a:r>
              <a:rPr lang="en-US" sz="3000" b="1" dirty="0" smtClean="0">
                <a:solidFill>
                  <a:srgbClr val="7030A0"/>
                </a:solidFill>
                <a:latin typeface="Century Gothic" pitchFamily="34" charset="0"/>
              </a:rPr>
              <a:t>carefully!</a:t>
            </a:r>
            <a:r>
              <a:rPr lang="en-US" sz="3000" b="1" dirty="0" smtClean="0">
                <a:solidFill>
                  <a:srgbClr val="00B050"/>
                </a:solidFill>
                <a:latin typeface="Century Gothic" pitchFamily="34" charset="0"/>
              </a:rPr>
              <a:t/>
            </a:r>
            <a:br>
              <a:rPr lang="en-US" sz="3000" b="1" dirty="0" smtClean="0">
                <a:solidFill>
                  <a:srgbClr val="00B050"/>
                </a:solidFill>
                <a:latin typeface="Century Gothic" pitchFamily="34" charset="0"/>
              </a:rPr>
            </a:br>
            <a:endParaRPr lang="en-US" sz="3000" b="1" dirty="0" smtClean="0">
              <a:solidFill>
                <a:srgbClr val="00B050"/>
              </a:solidFill>
              <a:latin typeface="Century Gothic" pitchFamily="34" charset="0"/>
            </a:endParaRPr>
          </a:p>
          <a:p>
            <a:r>
              <a:rPr lang="en-US" sz="3000" b="1" dirty="0" smtClean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Avoid clichés or something </a:t>
            </a: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stale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DO NOT USE: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The end</a:t>
            </a: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,”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That is all I have to say,” </a:t>
            </a:r>
          </a:p>
        </p:txBody>
      </p:sp>
      <p:pic>
        <p:nvPicPr>
          <p:cNvPr id="5122" name="Picture 2" descr="http://comps.canstockphoto.com/can-stock-photo_csp1234767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6"/>
          <a:stretch/>
        </p:blipFill>
        <p:spPr bwMode="auto">
          <a:xfrm>
            <a:off x="6324600" y="2438400"/>
            <a:ext cx="199495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clipartguide.com/_named_clipart_images/0511-0812-1019-4955_Books_and_Papers_clipart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044" y="4935509"/>
            <a:ext cx="2004356" cy="150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061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Create a “Final Destination”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153400" cy="3508977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Make your readers feel that they have arrived somewhere by sharing with them what you have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learned</a:t>
            </a: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,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discovered</a:t>
            </a: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, or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realized</a:t>
            </a: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.</a:t>
            </a:r>
          </a:p>
          <a:p>
            <a:endParaRPr lang="en-US" sz="3000" b="1" dirty="0">
              <a:latin typeface="Century Gothic" pitchFamily="34" charset="0"/>
            </a:endParaRPr>
          </a:p>
        </p:txBody>
      </p:sp>
      <p:pic>
        <p:nvPicPr>
          <p:cNvPr id="6146" name="Picture 2" descr="http://images.clipartpanda.com/search-clipart-pp01p0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87"/>
          <a:stretch/>
        </p:blipFill>
        <p:spPr bwMode="auto">
          <a:xfrm>
            <a:off x="1447800" y="3810000"/>
            <a:ext cx="26670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humbs.dreamstime.com/z/cartoon-children-sitting-learning-illustration-children-xxl-beautiful-colorful-358990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7"/>
          <a:stretch/>
        </p:blipFill>
        <p:spPr bwMode="auto">
          <a:xfrm>
            <a:off x="4800600" y="3446159"/>
            <a:ext cx="3472698" cy="295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505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6">
      <a:dk1>
        <a:sysClr val="windowText" lastClr="000000"/>
      </a:dk1>
      <a:lt1>
        <a:sysClr val="window" lastClr="FFFFFF"/>
      </a:lt1>
      <a:dk2>
        <a:srgbClr val="3E3D2D"/>
      </a:dk2>
      <a:lt2>
        <a:srgbClr val="FFA94A"/>
      </a:lt2>
      <a:accent1>
        <a:srgbClr val="000000"/>
      </a:accent1>
      <a:accent2>
        <a:srgbClr val="000000"/>
      </a:accent2>
      <a:accent3>
        <a:srgbClr val="542378"/>
      </a:accent3>
      <a:accent4>
        <a:srgbClr val="CF67F9"/>
      </a:accent4>
      <a:accent5>
        <a:srgbClr val="7030A0"/>
      </a:accent5>
      <a:accent6>
        <a:srgbClr val="000000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1126</TotalTime>
  <Words>130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Do Now!</vt:lpstr>
      <vt:lpstr>INDEPENDENT READING</vt:lpstr>
      <vt:lpstr>Conclusions</vt:lpstr>
      <vt:lpstr>Conclusion</vt:lpstr>
      <vt:lpstr>What Should Be Included?</vt:lpstr>
      <vt:lpstr>What Should Be Included?</vt:lpstr>
      <vt:lpstr>What Should Be Included?</vt:lpstr>
      <vt:lpstr>Be Careful!</vt:lpstr>
      <vt:lpstr>Create a “Final Destination”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Conclusions</dc:title>
  <dc:creator>Goodine, Lindsey</dc:creator>
  <cp:lastModifiedBy>Shettle, Meghan</cp:lastModifiedBy>
  <cp:revision>15</cp:revision>
  <dcterms:created xsi:type="dcterms:W3CDTF">2014-10-26T19:56:07Z</dcterms:created>
  <dcterms:modified xsi:type="dcterms:W3CDTF">2014-12-09T19:34:54Z</dcterms:modified>
</cp:coreProperties>
</file>